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09" r:id="rId2"/>
    <p:sldId id="311" r:id="rId3"/>
    <p:sldId id="339" r:id="rId4"/>
    <p:sldId id="342" r:id="rId5"/>
    <p:sldId id="338" r:id="rId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601">
          <p15:clr>
            <a:srgbClr val="A4A3A4"/>
          </p15:clr>
        </p15:guide>
        <p15:guide id="2" orient="horz" pos="3957">
          <p15:clr>
            <a:srgbClr val="A4A3A4"/>
          </p15:clr>
        </p15:guide>
        <p15:guide id="3" orient="horz" pos="91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C00"/>
    <a:srgbClr val="ACE9FE"/>
    <a:srgbClr val="FFC000"/>
    <a:srgbClr val="FFD03B"/>
    <a:srgbClr val="FFFFCC"/>
    <a:srgbClr val="7F7F7F"/>
    <a:srgbClr val="FFFFFF"/>
    <a:srgbClr val="0E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18" autoAdjust="0"/>
  </p:normalViewPr>
  <p:slideViewPr>
    <p:cSldViewPr snapToGrid="0">
      <p:cViewPr>
        <p:scale>
          <a:sx n="100" d="100"/>
          <a:sy n="100" d="100"/>
        </p:scale>
        <p:origin x="-516" y="1020"/>
      </p:cViewPr>
      <p:guideLst>
        <p:guide orient="horz" pos="3601"/>
        <p:guide orient="horz" pos="3957"/>
        <p:guide orient="horz" pos="918"/>
        <p:guide orient="horz" pos="1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49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BCB6D6B-92BF-458F-A577-687B90C89354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BA431A3-98DF-4ED3-B301-73BB30DF0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8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5FE0857-C1EF-4410-91BD-B83F496029C9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16108"/>
            <a:ext cx="5607684" cy="4182427"/>
          </a:xfrm>
          <a:prstGeom prst="rect">
            <a:avLst/>
          </a:prstGeom>
        </p:spPr>
        <p:txBody>
          <a:bodyPr vert="horz" lIns="93171" tIns="46586" rIns="93171" bIns="4658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6A25D73-8D9E-4923-9F9C-A767D0F7C7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5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4023" indent="-2861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65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2511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6037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8232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6093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3955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1814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0B3E6B4-9809-4B43-A75D-4285A1585D73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603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Concept_1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2121" y="5714820"/>
            <a:ext cx="9528176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8"/>
          <p:cNvSpPr txBox="1">
            <a:spLocks noChangeArrowheads="1"/>
          </p:cNvSpPr>
          <p:nvPr userDrawn="1"/>
        </p:nvSpPr>
        <p:spPr bwMode="auto">
          <a:xfrm>
            <a:off x="0" y="5832475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pic>
        <p:nvPicPr>
          <p:cNvPr id="8" name="Picture 4" descr="NSA_CSS_Seal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7287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767638" y="304800"/>
            <a:ext cx="766762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873375"/>
            <a:ext cx="9140825" cy="1470025"/>
          </a:xfrm>
          <a:ln>
            <a:noFill/>
          </a:ln>
        </p:spPr>
        <p:txBody>
          <a:bodyPr/>
          <a:lstStyle>
            <a:lvl1pPr algn="ctr">
              <a:defRPr sz="4800">
                <a:solidFill>
                  <a:srgbClr val="E2AC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914400"/>
          </a:xfrm>
        </p:spPr>
        <p:txBody>
          <a:bodyPr/>
          <a:lstStyle>
            <a:lvl1pPr marL="0" indent="0" algn="ctr">
              <a:buNone/>
              <a:defRPr sz="27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06995" y="41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</a:t>
            </a:r>
            <a:r>
              <a:rPr lang="en-US" sz="11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USE ONLY</a:t>
            </a:r>
            <a:endParaRPr lang="en-US" sz="1100" dirty="0" smtClean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06995" y="6615883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434718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610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126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58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885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757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No Whe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g4-whee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738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39888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220907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9FC26-CC38-4E84-A1C7-98F7BB7365E4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FFBDF-53A1-438D-88A2-AEBE24D07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3083295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09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00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27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141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15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852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764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oncept_1_25%.jp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6044" y="304894"/>
            <a:ext cx="9528176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11430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blackGray">
          <a:xfrm>
            <a:off x="457200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3870CB-3C7C-4EAA-88A4-384D6A4C2F5C}" type="datetimeFigureOut">
              <a:rPr lang="en-US"/>
              <a:pPr>
                <a:defRPr/>
              </a:pPr>
              <a:t>9/28/2016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E1BC11-2EBE-402E-A0B1-158D328754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3" name="Picture 4" descr="NSA_CSS_Seals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8" y="-3654"/>
            <a:ext cx="9144000" cy="686435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/>
          <a:ex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23" r:id="rId1"/>
    <p:sldLayoutId id="2147486124" r:id="rId2"/>
    <p:sldLayoutId id="2147486125" r:id="rId3"/>
    <p:sldLayoutId id="2147486126" r:id="rId4"/>
    <p:sldLayoutId id="2147486127" r:id="rId5"/>
    <p:sldLayoutId id="2147486128" r:id="rId6"/>
    <p:sldLayoutId id="2147486129" r:id="rId7"/>
    <p:sldLayoutId id="2147486130" r:id="rId8"/>
    <p:sldLayoutId id="2147486131" r:id="rId9"/>
    <p:sldLayoutId id="2147486132" r:id="rId10"/>
    <p:sldLayoutId id="2147486133" r:id="rId11"/>
    <p:sldLayoutId id="2147486134" r:id="rId12"/>
    <p:sldLayoutId id="2147486135" r:id="rId13"/>
    <p:sldLayoutId id="2147486136" r:id="rId14"/>
    <p:sldLayoutId id="2147486138" r:id="rId15"/>
    <p:sldLayoutId id="2147486122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C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jpeg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4041" y="5044916"/>
            <a:ext cx="2100255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29 September 2016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Presented </a:t>
            </a:r>
            <a:r>
              <a:rPr lang="en-US" sz="1600" b="1" dirty="0">
                <a:solidFill>
                  <a:schemeClr val="bg1"/>
                </a:solidFill>
              </a:rPr>
              <a:t>by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Joe Brule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Larry Salazar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228600" y="6324600"/>
            <a:ext cx="8639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2F2F2"/>
                </a:solidFill>
              </a:rPr>
              <a:t>The overall Classification of this </a:t>
            </a:r>
            <a:r>
              <a:rPr lang="en-US" sz="1400" b="1" dirty="0" smtClean="0">
                <a:solidFill>
                  <a:srgbClr val="F2F2F2"/>
                </a:solidFill>
              </a:rPr>
              <a:t>video </a:t>
            </a:r>
            <a:r>
              <a:rPr lang="en-US" sz="1400" b="1" dirty="0">
                <a:solidFill>
                  <a:srgbClr val="F2F2F2"/>
                </a:solidFill>
              </a:rPr>
              <a:t>is </a:t>
            </a:r>
            <a:r>
              <a:rPr lang="en-US" sz="1400" b="1" dirty="0" smtClean="0">
                <a:solidFill>
                  <a:srgbClr val="F2F2F2"/>
                </a:solidFill>
              </a:rPr>
              <a:t>Unclassified//For Official Use Only</a:t>
            </a:r>
            <a:endParaRPr lang="en-US" sz="1400" b="1" dirty="0">
              <a:solidFill>
                <a:srgbClr val="F2F2F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(U) Deny at Perimeter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0" dirty="0" smtClean="0"/>
              <a:t>(U) Open C2 Proof of Concept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09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/>
          <a:lstStyle/>
          <a:p>
            <a:r>
              <a:rPr lang="en-US" dirty="0" smtClean="0"/>
              <a:t>Modern network defenses :</a:t>
            </a:r>
          </a:p>
          <a:p>
            <a:pPr lvl="1"/>
            <a:r>
              <a:rPr lang="en-US" dirty="0" smtClean="0"/>
              <a:t>Striving to share threat data between enclaves</a:t>
            </a:r>
          </a:p>
          <a:p>
            <a:pPr lvl="1"/>
            <a:r>
              <a:rPr lang="en-US" dirty="0" smtClean="0"/>
              <a:t>Need uniform communications to end points</a:t>
            </a:r>
          </a:p>
          <a:p>
            <a:endParaRPr lang="en-US" dirty="0"/>
          </a:p>
          <a:p>
            <a:r>
              <a:rPr lang="en-US" dirty="0" smtClean="0"/>
              <a:t> This video shows:</a:t>
            </a:r>
          </a:p>
          <a:p>
            <a:pPr lvl="1"/>
            <a:r>
              <a:rPr lang="en-US" dirty="0" smtClean="0"/>
              <a:t>Shared threat information via STIX 2.0</a:t>
            </a:r>
          </a:p>
          <a:p>
            <a:pPr lvl="1"/>
            <a:r>
              <a:rPr lang="en-US" dirty="0" smtClean="0"/>
              <a:t>Uniform communications via OpenC2</a:t>
            </a:r>
          </a:p>
        </p:txBody>
      </p:sp>
    </p:spTree>
    <p:extLst>
      <p:ext uri="{BB962C8B-B14F-4D97-AF65-F5344CB8AC3E}">
        <p14:creationId xmlns:p14="http://schemas.microsoft.com/office/powerpoint/2010/main" val="3581842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203426" y="369353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ALLOW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2501" y="36900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DENY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57244" y="3438685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OpenC2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8965" y="3469514"/>
            <a:ext cx="101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STIX 2.0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COA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32982" y="1025329"/>
            <a:ext cx="6874955" cy="20996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40747" y="3298635"/>
            <a:ext cx="1229933" cy="80332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Enclave Orchestrator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4130"/>
            <a:ext cx="7239000" cy="1112838"/>
          </a:xfrm>
        </p:spPr>
        <p:txBody>
          <a:bodyPr/>
          <a:lstStyle/>
          <a:p>
            <a:pPr algn="ctr"/>
            <a:r>
              <a:rPr lang="en-US" dirty="0" smtClean="0"/>
              <a:t>Architecture  / Use Case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491224" y="3298635"/>
            <a:ext cx="1229933" cy="80332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Enterprise Orchestrator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 rot="5400000">
            <a:off x="965471" y="3566677"/>
            <a:ext cx="803320" cy="2672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 rot="5400000">
            <a:off x="2431513" y="3566677"/>
            <a:ext cx="803320" cy="2672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Producer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 rot="5400000">
            <a:off x="4108285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 rot="5400000">
            <a:off x="5608003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Producer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006" y="3690028"/>
            <a:ext cx="792233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0" idx="1"/>
            <a:endCxn id="20" idx="3"/>
          </p:cNvCxnSpPr>
          <p:nvPr/>
        </p:nvCxnSpPr>
        <p:spPr>
          <a:xfrm>
            <a:off x="2971854" y="3669518"/>
            <a:ext cx="1404473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302163" y="3298635"/>
            <a:ext cx="1229933" cy="8033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OpenC2 Proxy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 rot="5400000">
            <a:off x="6769701" y="3566677"/>
            <a:ext cx="803320" cy="26723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cxnSp>
        <p:nvCxnSpPr>
          <p:cNvPr id="24" name="Straight Arrow Connector 23"/>
          <p:cNvCxnSpPr>
            <a:stCxn id="9" idx="0"/>
            <a:endCxn id="23" idx="2"/>
          </p:cNvCxnSpPr>
          <p:nvPr/>
        </p:nvCxnSpPr>
        <p:spPr>
          <a:xfrm>
            <a:off x="6143281" y="3700295"/>
            <a:ext cx="894462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432662" y="4645026"/>
            <a:ext cx="2780433" cy="204754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>
            <a:stCxn id="17" idx="3"/>
            <a:endCxn id="2058" idx="1"/>
          </p:cNvCxnSpPr>
          <p:nvPr/>
        </p:nvCxnSpPr>
        <p:spPr>
          <a:xfrm>
            <a:off x="2203878" y="5832694"/>
            <a:ext cx="1908677" cy="153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058" idx="3"/>
            <a:endCxn id="2056" idx="1"/>
          </p:cNvCxnSpPr>
          <p:nvPr/>
        </p:nvCxnSpPr>
        <p:spPr>
          <a:xfrm>
            <a:off x="5226438" y="5847999"/>
            <a:ext cx="1338625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65272" y="4718798"/>
            <a:ext cx="325185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2"/>
          </p:cNvCxnSpPr>
          <p:nvPr/>
        </p:nvCxnSpPr>
        <p:spPr>
          <a:xfrm flipV="1">
            <a:off x="7917130" y="4101955"/>
            <a:ext cx="0" cy="6243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058" idx="0"/>
          </p:cNvCxnSpPr>
          <p:nvPr/>
        </p:nvCxnSpPr>
        <p:spPr>
          <a:xfrm>
            <a:off x="4665274" y="4718798"/>
            <a:ext cx="4223" cy="72650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61322" y="4464659"/>
            <a:ext cx="1062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Device API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Block IP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6773" y="1918730"/>
            <a:ext cx="1229933" cy="803320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Trusted Partner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1006" y="2714965"/>
            <a:ext cx="20707" cy="9750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5064" y="1305869"/>
            <a:ext cx="704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. The enterprise receives an alert stating </a:t>
            </a:r>
            <a:r>
              <a:rPr lang="en-US" dirty="0">
                <a:solidFill>
                  <a:schemeClr val="bg1"/>
                </a:solidFill>
              </a:rPr>
              <a:t>the streaming service is potentially </a:t>
            </a:r>
            <a:r>
              <a:rPr lang="en-US" dirty="0" smtClean="0">
                <a:solidFill>
                  <a:schemeClr val="bg1"/>
                </a:solidFill>
              </a:rPr>
              <a:t>malicious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5966" y="1025329"/>
            <a:ext cx="706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1. User </a:t>
            </a:r>
            <a:r>
              <a:rPr lang="en-US" dirty="0">
                <a:solidFill>
                  <a:schemeClr val="bg1"/>
                </a:solidFill>
              </a:rPr>
              <a:t>starts </a:t>
            </a:r>
            <a:r>
              <a:rPr lang="en-US" dirty="0" smtClean="0">
                <a:solidFill>
                  <a:schemeClr val="bg1"/>
                </a:solidFill>
              </a:rPr>
              <a:t>streaming a </a:t>
            </a: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smtClean="0">
                <a:solidFill>
                  <a:schemeClr val="bg1"/>
                </a:solidFill>
              </a:rPr>
              <a:t>from the 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32982" y="1879561"/>
            <a:ext cx="704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3. The ACOA is automatically processed, blocking the video playback – STIX 2.0 and OpenC2 are used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29716" y="2755664"/>
            <a:ext cx="705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5. The ACOA is processed and the video resumes playback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28873" y="2458210"/>
            <a:ext cx="70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. Another alert is received reporting the streaming service is 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892" y="3185205"/>
            <a:ext cx="8570045" cy="17463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3569" y="5283205"/>
            <a:ext cx="6510216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9415" y="1780770"/>
            <a:ext cx="1461477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40719" y="3209581"/>
            <a:ext cx="8567217" cy="31528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Image result for streaming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 for streaming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Image result for streaming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streaming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5507" r="2898" b="5977"/>
          <a:stretch/>
        </p:blipFill>
        <p:spPr bwMode="auto">
          <a:xfrm>
            <a:off x="6565063" y="5499859"/>
            <a:ext cx="939800" cy="6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54877" y="5612045"/>
            <a:ext cx="957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Streaming Video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12555" y="5445302"/>
            <a:ext cx="1113883" cy="805393"/>
            <a:chOff x="307975" y="1629035"/>
            <a:chExt cx="999040" cy="691356"/>
          </a:xfrm>
        </p:grpSpPr>
        <p:pic>
          <p:nvPicPr>
            <p:cNvPr id="2058" name="Picture 10" descr="Image result for firewall ic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3" t="13180" r="11451" b="14453"/>
            <a:stretch/>
          </p:blipFill>
          <p:spPr bwMode="auto">
            <a:xfrm>
              <a:off x="307975" y="1629035"/>
              <a:ext cx="999040" cy="69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535116" y="1918730"/>
              <a:ext cx="635247" cy="18493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Palo Alto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71854" y="3438685"/>
            <a:ext cx="140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STIX 2.0 COA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OpenC2 Mitigate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0280" y="5258906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Enclave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435605"/>
            <a:ext cx="794178" cy="7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33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2" grpId="0"/>
      <p:bldP spid="42" grpId="1"/>
      <p:bldP spid="40" grpId="0"/>
      <p:bldP spid="43" grpId="0"/>
      <p:bldP spid="44" grpId="0"/>
      <p:bldP spid="46" grpId="0"/>
      <p:bldP spid="47" grpId="0"/>
      <p:bldP spid="41" grpId="0" animBg="1"/>
      <p:bldP spid="4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336617"/>
              </p:ext>
            </p:extLst>
          </p:nvPr>
        </p:nvGraphicFramePr>
        <p:xfrm>
          <a:off x="3143250" y="466725"/>
          <a:ext cx="21478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ackager Shell Object" showAsIcon="1" r:id="rId3" imgW="3820680" imgH="685800" progId="Package">
                  <p:embed/>
                </p:oleObj>
              </mc:Choice>
              <mc:Fallback>
                <p:oleObj name="Packager Shell Object" showAsIcon="1" r:id="rId3" imgW="38206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466725"/>
                        <a:ext cx="21478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8" descr="Image result for demonstrati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1447800"/>
            <a:ext cx="479107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731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video demonstrated sharing threat data with mitigations down to the end points with OpenC2.</a:t>
            </a:r>
          </a:p>
          <a:p>
            <a:endParaRPr lang="en-US" dirty="0"/>
          </a:p>
          <a:p>
            <a:r>
              <a:rPr lang="en-US" dirty="0" smtClean="0"/>
              <a:t>OpenC2 resources are found at: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github.com/OpenC2-org</a:t>
            </a:r>
          </a:p>
          <a:p>
            <a:pPr lvl="1"/>
            <a:r>
              <a:rPr lang="en-US" dirty="0"/>
              <a:t>http://openc2.org/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Contact Joe Brule (</a:t>
            </a:r>
            <a:r>
              <a:rPr lang="en-US" dirty="0" err="1" smtClean="0"/>
              <a:t>jmbrule</a:t>
            </a:r>
            <a:r>
              <a:rPr lang="en-US" dirty="0" smtClean="0"/>
              <a:t>) for more information or to schedule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65868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</TotalTime>
  <Words>219</Words>
  <Application>Microsoft Office PowerPoint</Application>
  <PresentationFormat>On-screen Show (4:3)</PresentationFormat>
  <Paragraphs>53</Paragraphs>
  <Slides>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Packager Shell Object</vt:lpstr>
      <vt:lpstr>(U) Deny at Perimeter</vt:lpstr>
      <vt:lpstr>Introduction</vt:lpstr>
      <vt:lpstr>Architecture  / Use Case</vt:lpstr>
      <vt:lpstr>PowerPoint Presentation</vt:lpstr>
      <vt:lpstr>Closing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Wecome to the NSA/CSS Information Assurance Directorate</dc:title>
  <dc:creator>.</dc:creator>
  <cp:lastModifiedBy>Mike Smith</cp:lastModifiedBy>
  <cp:revision>383</cp:revision>
  <cp:lastPrinted>2013-09-30T11:53:31Z</cp:lastPrinted>
  <dcterms:created xsi:type="dcterms:W3CDTF">2013-03-20T19:56:38Z</dcterms:created>
  <dcterms:modified xsi:type="dcterms:W3CDTF">2016-09-28T18:17:56Z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UNCLASSIFIED</vt:lpwstr>
  </property>
  <property fmtid="{D5CDD505-2E9C-101B-9397-08002B2CF9AE}" pid="3" name="DISSEMINATION">
    <vt:lpwstr>FOR OFFICIAL USE ONLY</vt:lpwstr>
  </property>
</Properties>
</file>